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13"/>
  </p:notesMasterIdLst>
  <p:handoutMasterIdLst>
    <p:handoutMasterId r:id="rId14"/>
  </p:handoutMasterIdLst>
  <p:sldIdLst>
    <p:sldId id="273" r:id="rId4"/>
    <p:sldId id="256" r:id="rId5"/>
    <p:sldId id="266" r:id="rId6"/>
    <p:sldId id="267" r:id="rId7"/>
    <p:sldId id="268" r:id="rId8"/>
    <p:sldId id="269" r:id="rId9"/>
    <p:sldId id="270" r:id="rId10"/>
    <p:sldId id="274" r:id="rId11"/>
    <p:sldId id="272" r:id="rId12"/>
  </p:sldIdLst>
  <p:sldSz cx="10691813" cy="7559675"/>
  <p:notesSz cx="6797675" cy="9872663"/>
  <p:defaultTextStyle>
    <a:defPPr>
      <a:defRPr lang="ru-RU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39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16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По количеству подписанных ДГ </a:t>
            </a:r>
          </a:p>
        </c:rich>
      </c:tx>
      <c:layout>
        <c:manualLayout>
          <c:xMode val="edge"/>
          <c:yMode val="edge"/>
          <c:x val="0.30633645311816571"/>
          <c:y val="2.6172303977915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Лист1!$J$7:$J$26</c:f>
              <c:strCache>
                <c:ptCount val="20"/>
                <c:pt idx="0">
                  <c:v>РФ по области Улытау</c:v>
                </c:pt>
                <c:pt idx="1">
                  <c:v>РФ по области Жетiсу</c:v>
                </c:pt>
                <c:pt idx="2">
                  <c:v>РФ по области Абай</c:v>
                </c:pt>
                <c:pt idx="3">
                  <c:v>СКО</c:v>
                </c:pt>
                <c:pt idx="4">
                  <c:v>Акмолинская область</c:v>
                </c:pt>
                <c:pt idx="5">
                  <c:v>Костанайская область</c:v>
                </c:pt>
                <c:pt idx="6">
                  <c:v>Алматинская область</c:v>
                </c:pt>
                <c:pt idx="7">
                  <c:v>Туркестанская область </c:v>
                </c:pt>
                <c:pt idx="8">
                  <c:v>ЗКО</c:v>
                </c:pt>
                <c:pt idx="9">
                  <c:v>ВКО</c:v>
                </c:pt>
                <c:pt idx="10">
                  <c:v>Павлодарская область</c:v>
                </c:pt>
                <c:pt idx="11">
                  <c:v>Карагандинская область</c:v>
                </c:pt>
                <c:pt idx="12">
                  <c:v>Атырауская область</c:v>
                </c:pt>
                <c:pt idx="13">
                  <c:v>г.Шымкент</c:v>
                </c:pt>
                <c:pt idx="14">
                  <c:v>Мангистауская область</c:v>
                </c:pt>
                <c:pt idx="15">
                  <c:v>г.Алматы</c:v>
                </c:pt>
                <c:pt idx="16">
                  <c:v>Кызылординская область</c:v>
                </c:pt>
                <c:pt idx="17">
                  <c:v>Жамбылская область</c:v>
                </c:pt>
                <c:pt idx="18">
                  <c:v>г.Астана</c:v>
                </c:pt>
                <c:pt idx="19">
                  <c:v>Актюбинская область</c:v>
                </c:pt>
              </c:strCache>
            </c:strRef>
          </c:cat>
          <c:val>
            <c:numRef>
              <c:f>Лист1!$K$7:$K$26</c:f>
              <c:numCache>
                <c:formatCode>#,##0</c:formatCode>
                <c:ptCount val="20"/>
                <c:pt idx="0">
                  <c:v>450</c:v>
                </c:pt>
                <c:pt idx="1">
                  <c:v>626</c:v>
                </c:pt>
                <c:pt idx="2">
                  <c:v>739</c:v>
                </c:pt>
                <c:pt idx="3">
                  <c:v>1979</c:v>
                </c:pt>
                <c:pt idx="4">
                  <c:v>2096</c:v>
                </c:pt>
                <c:pt idx="5">
                  <c:v>2968</c:v>
                </c:pt>
                <c:pt idx="6">
                  <c:v>3021</c:v>
                </c:pt>
                <c:pt idx="7">
                  <c:v>3208</c:v>
                </c:pt>
                <c:pt idx="8">
                  <c:v>3261</c:v>
                </c:pt>
                <c:pt idx="9">
                  <c:v>3309</c:v>
                </c:pt>
                <c:pt idx="10">
                  <c:v>3355</c:v>
                </c:pt>
                <c:pt idx="11">
                  <c:v>3457</c:v>
                </c:pt>
                <c:pt idx="12">
                  <c:v>3700</c:v>
                </c:pt>
                <c:pt idx="13">
                  <c:v>3779</c:v>
                </c:pt>
                <c:pt idx="14">
                  <c:v>4408</c:v>
                </c:pt>
                <c:pt idx="15">
                  <c:v>4640</c:v>
                </c:pt>
                <c:pt idx="16">
                  <c:v>4806</c:v>
                </c:pt>
                <c:pt idx="17">
                  <c:v>4979</c:v>
                </c:pt>
                <c:pt idx="18">
                  <c:v>5131</c:v>
                </c:pt>
                <c:pt idx="19">
                  <c:v>6359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95-40E8-A5C2-A3FD5F441F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7520351"/>
        <c:axId val="77514111"/>
      </c:barChart>
      <c:catAx>
        <c:axId val="775203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77514111"/>
        <c:crosses val="autoZero"/>
        <c:auto val="1"/>
        <c:lblAlgn val="ctr"/>
        <c:lblOffset val="100"/>
        <c:noMultiLvlLbl val="0"/>
      </c:catAx>
      <c:valAx>
        <c:axId val="77514111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77520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По сумме одобренных ДГ</a:t>
            </a:r>
            <a:r>
              <a:rPr lang="en-US" sz="1600" b="1">
                <a:solidFill>
                  <a:schemeClr val="tx1"/>
                </a:solidFill>
              </a:rPr>
              <a:t>, </a:t>
            </a:r>
            <a:r>
              <a:rPr lang="ru-RU" sz="1600" b="1">
                <a:solidFill>
                  <a:schemeClr val="tx1"/>
                </a:solidFill>
              </a:rPr>
              <a:t>млн.тенге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Лист1!$C$220:$C$233</c:f>
              <c:strCache>
                <c:ptCount val="14"/>
                <c:pt idx="0">
                  <c:v>РФ по области Абай</c:v>
                </c:pt>
                <c:pt idx="1">
                  <c:v>Атырауская область</c:v>
                </c:pt>
                <c:pt idx="2">
                  <c:v>Карагандинская область</c:v>
                </c:pt>
                <c:pt idx="3">
                  <c:v>Павлодарская область</c:v>
                </c:pt>
                <c:pt idx="4">
                  <c:v>РФ по области Жетiсу</c:v>
                </c:pt>
                <c:pt idx="5">
                  <c:v>СКО</c:v>
                </c:pt>
                <c:pt idx="6">
                  <c:v>ВКО</c:v>
                </c:pt>
                <c:pt idx="7">
                  <c:v>Туркестанская область</c:v>
                </c:pt>
                <c:pt idx="8">
                  <c:v>Акмолинская область</c:v>
                </c:pt>
                <c:pt idx="9">
                  <c:v>Мангистауская область</c:v>
                </c:pt>
                <c:pt idx="10">
                  <c:v>Кызылординская область</c:v>
                </c:pt>
                <c:pt idx="11">
                  <c:v>г.Алматы</c:v>
                </c:pt>
                <c:pt idx="12">
                  <c:v>г.Астана</c:v>
                </c:pt>
                <c:pt idx="13">
                  <c:v>Алматинская область</c:v>
                </c:pt>
              </c:strCache>
            </c:strRef>
          </c:cat>
          <c:val>
            <c:numRef>
              <c:f>Лист1!$D$220:$D$233</c:f>
              <c:numCache>
                <c:formatCode>#,##0</c:formatCode>
                <c:ptCount val="14"/>
                <c:pt idx="0">
                  <c:v>7.9064899999999998</c:v>
                </c:pt>
                <c:pt idx="1">
                  <c:v>9.8105683300000006</c:v>
                </c:pt>
                <c:pt idx="2">
                  <c:v>20.089880000000001</c:v>
                </c:pt>
                <c:pt idx="3">
                  <c:v>24.860271000000001</c:v>
                </c:pt>
                <c:pt idx="4">
                  <c:v>28.920843000000001</c:v>
                </c:pt>
                <c:pt idx="5">
                  <c:v>44.85</c:v>
                </c:pt>
                <c:pt idx="6">
                  <c:v>70.492104999999995</c:v>
                </c:pt>
                <c:pt idx="7">
                  <c:v>92.486493999999993</c:v>
                </c:pt>
                <c:pt idx="8">
                  <c:v>95.864306249999998</c:v>
                </c:pt>
                <c:pt idx="9">
                  <c:v>122.0188</c:v>
                </c:pt>
                <c:pt idx="10">
                  <c:v>379.7</c:v>
                </c:pt>
                <c:pt idx="11">
                  <c:v>527.69574299999999</c:v>
                </c:pt>
                <c:pt idx="12">
                  <c:v>742.23092699999995</c:v>
                </c:pt>
                <c:pt idx="13">
                  <c:v>881.50699999999995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0E-41D5-8923-E7CD8B8070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91153823"/>
        <c:axId val="2091150463"/>
      </c:barChart>
      <c:catAx>
        <c:axId val="20911538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2091150463"/>
        <c:crosses val="autoZero"/>
        <c:auto val="1"/>
        <c:lblAlgn val="ctr"/>
        <c:lblOffset val="100"/>
        <c:noMultiLvlLbl val="0"/>
      </c:catAx>
      <c:valAx>
        <c:axId val="2091150463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2091153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По количеству одобренных ДГ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Лист1!$C$238:$C$243</c:f>
              <c:strCache>
                <c:ptCount val="6"/>
                <c:pt idx="0">
                  <c:v>First Heartland Jysan Bank</c:v>
                </c:pt>
                <c:pt idx="1">
                  <c:v>АО "ForteLeasing" (ФортеЛизинг)</c:v>
                </c:pt>
                <c:pt idx="2">
                  <c:v>АО "ForteBank"</c:v>
                </c:pt>
                <c:pt idx="3">
                  <c:v>АО «Bereke Bank» (ранее ДБ АО «Сбербанк»)</c:v>
                </c:pt>
                <c:pt idx="4">
                  <c:v>АО "Народный Банк Казахстана"</c:v>
                </c:pt>
                <c:pt idx="5">
                  <c:v>АО "Банк ЦентрКредит"</c:v>
                </c:pt>
              </c:strCache>
            </c:strRef>
          </c:cat>
          <c:val>
            <c:numRef>
              <c:f>Лист1!$D$238:$D$243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23-4487-98F3-69A0D71FF2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3031215"/>
        <c:axId val="483036975"/>
      </c:barChart>
      <c:catAx>
        <c:axId val="4830312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483036975"/>
        <c:crosses val="autoZero"/>
        <c:auto val="1"/>
        <c:lblAlgn val="ctr"/>
        <c:lblOffset val="100"/>
        <c:noMultiLvlLbl val="0"/>
      </c:catAx>
      <c:valAx>
        <c:axId val="48303697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3031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По сумме одобренных ДГ</a:t>
            </a:r>
            <a:r>
              <a:rPr lang="en-US" sz="1600" b="1">
                <a:solidFill>
                  <a:schemeClr val="tx1"/>
                </a:solidFill>
              </a:rPr>
              <a:t>, </a:t>
            </a:r>
            <a:r>
              <a:rPr lang="ru-RU" sz="1600" b="1">
                <a:solidFill>
                  <a:schemeClr val="tx1"/>
                </a:solidFill>
              </a:rPr>
              <a:t>млн.тенге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Лист1!$C$263:$C$268</c:f>
              <c:strCache>
                <c:ptCount val="6"/>
                <c:pt idx="0">
                  <c:v>First Heartland Jysan Bank</c:v>
                </c:pt>
                <c:pt idx="1">
                  <c:v>АО "ForteBank"</c:v>
                </c:pt>
                <c:pt idx="2">
                  <c:v>АО "ForteLeasing" (ФортеЛизинг)</c:v>
                </c:pt>
                <c:pt idx="3">
                  <c:v>АО «Bereke Bank» (ранее ДБ АО «Сбербанк»)</c:v>
                </c:pt>
                <c:pt idx="4">
                  <c:v>АО "Народный Банк Казахстана"</c:v>
                </c:pt>
                <c:pt idx="5">
                  <c:v>АО "Банк ЦентрКредит"</c:v>
                </c:pt>
              </c:strCache>
            </c:strRef>
          </c:cat>
          <c:val>
            <c:numRef>
              <c:f>Лист1!$D$263:$D$268</c:f>
              <c:numCache>
                <c:formatCode>#,##0</c:formatCode>
                <c:ptCount val="6"/>
                <c:pt idx="0">
                  <c:v>41</c:v>
                </c:pt>
                <c:pt idx="1">
                  <c:v>101.125871</c:v>
                </c:pt>
                <c:pt idx="2">
                  <c:v>150</c:v>
                </c:pt>
                <c:pt idx="3">
                  <c:v>356.09154799999999</c:v>
                </c:pt>
                <c:pt idx="4">
                  <c:v>608.85966099999996</c:v>
                </c:pt>
                <c:pt idx="5">
                  <c:v>1791.3563475799999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1C-4F51-B664-9EEEF8EDC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7526111"/>
        <c:axId val="77528511"/>
      </c:barChart>
      <c:catAx>
        <c:axId val="775261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77528511"/>
        <c:crosses val="autoZero"/>
        <c:auto val="1"/>
        <c:lblAlgn val="ctr"/>
        <c:lblOffset val="100"/>
        <c:noMultiLvlLbl val="0"/>
      </c:catAx>
      <c:valAx>
        <c:axId val="77528511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775261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46D-4765-9AF1-58A77F354E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46D-4765-9AF1-58A77F354E9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46D-4765-9AF1-58A77F354E9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46D-4765-9AF1-58A77F354E9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46D-4765-9AF1-58A77F354E9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46D-4765-9AF1-58A77F354E9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046D-4765-9AF1-58A77F354E9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046D-4765-9AF1-58A77F354E9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046D-4765-9AF1-58A77F354E9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046D-4765-9AF1-58A77F354E9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046D-4765-9AF1-58A77F354E9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046D-4765-9AF1-58A77F354E9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046D-4765-9AF1-58A77F354E9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046D-4765-9AF1-58A77F354E97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046D-4765-9AF1-58A77F354E97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046D-4765-9AF1-58A77F354E97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046D-4765-9AF1-58A77F354E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Лист1!$G$277:$G$293</c:f>
              <c:strCache>
                <c:ptCount val="17"/>
                <c:pt idx="0">
                  <c:v>A-Сельское, лесное и рыбное хозяйство</c:v>
                </c:pt>
                <c:pt idx="1">
                  <c:v>B-Горнодобывающая промышленность и разработка карьеров</c:v>
                </c:pt>
                <c:pt idx="2">
                  <c:v>C-Обрабатывающая промышленность</c:v>
                </c:pt>
                <c:pt idx="3">
                  <c:v>D-Снабжение электроэнергией, газом, паром, горячей водой и  кондиционированным воздухом</c:v>
                </c:pt>
                <c:pt idx="4">
                  <c:v>E-Водоснабжение; сбор, обработка и удаление отходов, деятельность по ликвидации загрязнений</c:v>
                </c:pt>
                <c:pt idx="5">
                  <c:v>F-Строительство</c:v>
                </c:pt>
                <c:pt idx="6">
                  <c:v>G-Оптовая и розничная торговля; ремонт автомобилей и мотоциклов</c:v>
                </c:pt>
                <c:pt idx="7">
                  <c:v>H-Транспорт и складирование</c:v>
                </c:pt>
                <c:pt idx="8">
                  <c:v>I-Предоставление услуг по проживанию и питанию</c:v>
                </c:pt>
                <c:pt idx="9">
                  <c:v>J-Информация и связь</c:v>
                </c:pt>
                <c:pt idx="10">
                  <c:v>L-Операции с недвижимым имуществом</c:v>
                </c:pt>
                <c:pt idx="11">
                  <c:v>M-Профессиональная, научная и техническая деятельность</c:v>
                </c:pt>
                <c:pt idx="12">
                  <c:v>N-Деятельность в области административного и вспомогательного обслуживания</c:v>
                </c:pt>
                <c:pt idx="13">
                  <c:v>P-Образование</c:v>
                </c:pt>
                <c:pt idx="14">
                  <c:v>Q-Здравоохранение и социальное обслуживание населения</c:v>
                </c:pt>
                <c:pt idx="15">
                  <c:v>R-Искусство, развлечения и отдых</c:v>
                </c:pt>
                <c:pt idx="16">
                  <c:v>S-Предоставление прочих видов услуг</c:v>
                </c:pt>
              </c:strCache>
            </c:strRef>
          </c:cat>
          <c:val>
            <c:numRef>
              <c:f>Лист1!$H$277:$H$293</c:f>
              <c:numCache>
                <c:formatCode>0%</c:formatCode>
                <c:ptCount val="17"/>
                <c:pt idx="0">
                  <c:v>3.8073759617935791E-2</c:v>
                </c:pt>
                <c:pt idx="1">
                  <c:v>1.72459538339082E-3</c:v>
                </c:pt>
                <c:pt idx="2">
                  <c:v>0.19434863358981161</c:v>
                </c:pt>
                <c:pt idx="3">
                  <c:v>5.3064473335102144E-4</c:v>
                </c:pt>
                <c:pt idx="4">
                  <c:v>3.9798355001326611E-3</c:v>
                </c:pt>
                <c:pt idx="5">
                  <c:v>3.9135049084637837E-2</c:v>
                </c:pt>
                <c:pt idx="6">
                  <c:v>0.25258689307508625</c:v>
                </c:pt>
                <c:pt idx="7">
                  <c:v>0.21981958079066066</c:v>
                </c:pt>
                <c:pt idx="8">
                  <c:v>5.7044308835234807E-2</c:v>
                </c:pt>
                <c:pt idx="9">
                  <c:v>1.0480233483682674E-2</c:v>
                </c:pt>
                <c:pt idx="10">
                  <c:v>1.6980631467232686E-2</c:v>
                </c:pt>
                <c:pt idx="11">
                  <c:v>1.0745555850358185E-2</c:v>
                </c:pt>
                <c:pt idx="12">
                  <c:v>3.5287874767842932E-2</c:v>
                </c:pt>
                <c:pt idx="13">
                  <c:v>4.205359511806845E-2</c:v>
                </c:pt>
                <c:pt idx="14">
                  <c:v>2.5868930750862298E-2</c:v>
                </c:pt>
                <c:pt idx="15">
                  <c:v>1.631732555054391E-2</c:v>
                </c:pt>
                <c:pt idx="16">
                  <c:v>3.5022552401167417E-2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046D-4765-9AF1-58A77F354E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8.1383511145268934E-3"/>
          <c:y val="2.061614809157173E-2"/>
          <c:w val="0.36054465434222682"/>
          <c:h val="0.969274665547689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b="1">
                <a:solidFill>
                  <a:schemeClr val="tx1"/>
                </a:solidFill>
              </a:rPr>
              <a:t>По сумме подписанных ДГ</a:t>
            </a:r>
            <a:r>
              <a:rPr lang="en-US" b="1">
                <a:solidFill>
                  <a:schemeClr val="tx1"/>
                </a:solidFill>
              </a:rPr>
              <a:t>, </a:t>
            </a:r>
            <a:r>
              <a:rPr lang="ru-RU" b="1">
                <a:solidFill>
                  <a:schemeClr val="tx1"/>
                </a:solidFill>
              </a:rPr>
              <a:t>млрд. тенге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Лист1!$B$22:$B$41</c:f>
              <c:strCache>
                <c:ptCount val="20"/>
                <c:pt idx="0">
                  <c:v>РФ по области Улытау</c:v>
                </c:pt>
                <c:pt idx="1">
                  <c:v>РФ по области Абай</c:v>
                </c:pt>
                <c:pt idx="2">
                  <c:v>РФ по области Жетiсу</c:v>
                </c:pt>
                <c:pt idx="3">
                  <c:v>Туркестанская область </c:v>
                </c:pt>
                <c:pt idx="4">
                  <c:v>Акмолинская область</c:v>
                </c:pt>
                <c:pt idx="5">
                  <c:v>СКО</c:v>
                </c:pt>
                <c:pt idx="6">
                  <c:v>г.Шымкент</c:v>
                </c:pt>
                <c:pt idx="7">
                  <c:v>ЗКО</c:v>
                </c:pt>
                <c:pt idx="8">
                  <c:v>Костанайская область</c:v>
                </c:pt>
                <c:pt idx="9">
                  <c:v>ВКО</c:v>
                </c:pt>
                <c:pt idx="10">
                  <c:v>Атырауская область</c:v>
                </c:pt>
                <c:pt idx="11">
                  <c:v>Кызылординская область</c:v>
                </c:pt>
                <c:pt idx="12">
                  <c:v>Карагандинская область</c:v>
                </c:pt>
                <c:pt idx="13">
                  <c:v>Жамбылская область</c:v>
                </c:pt>
                <c:pt idx="14">
                  <c:v>Мангистауская область</c:v>
                </c:pt>
                <c:pt idx="15">
                  <c:v>Алматинская область</c:v>
                </c:pt>
                <c:pt idx="16">
                  <c:v>Павлодарская область</c:v>
                </c:pt>
                <c:pt idx="17">
                  <c:v>Актюбинская область</c:v>
                </c:pt>
                <c:pt idx="18">
                  <c:v>г.Алматы</c:v>
                </c:pt>
                <c:pt idx="19">
                  <c:v>г.Астана</c:v>
                </c:pt>
              </c:strCache>
            </c:strRef>
          </c:cat>
          <c:val>
            <c:numRef>
              <c:f>Лист1!$C$22:$C$41</c:f>
              <c:numCache>
                <c:formatCode>#,##0</c:formatCode>
                <c:ptCount val="20"/>
                <c:pt idx="0">
                  <c:v>7.1254090187900001</c:v>
                </c:pt>
                <c:pt idx="1">
                  <c:v>11.091777763690001</c:v>
                </c:pt>
                <c:pt idx="2">
                  <c:v>11.20327464002</c:v>
                </c:pt>
                <c:pt idx="3">
                  <c:v>29.378858273080002</c:v>
                </c:pt>
                <c:pt idx="4">
                  <c:v>30.4736627355</c:v>
                </c:pt>
                <c:pt idx="5">
                  <c:v>32.058316152430002</c:v>
                </c:pt>
                <c:pt idx="6">
                  <c:v>35.745444103440001</c:v>
                </c:pt>
                <c:pt idx="7">
                  <c:v>37.026259244559995</c:v>
                </c:pt>
                <c:pt idx="8">
                  <c:v>38.686383976160002</c:v>
                </c:pt>
                <c:pt idx="9">
                  <c:v>41.467426833320005</c:v>
                </c:pt>
                <c:pt idx="10">
                  <c:v>41.534004656580002</c:v>
                </c:pt>
                <c:pt idx="11">
                  <c:v>43.079576888269997</c:v>
                </c:pt>
                <c:pt idx="12">
                  <c:v>44.233927936440004</c:v>
                </c:pt>
                <c:pt idx="13">
                  <c:v>46.289755481569998</c:v>
                </c:pt>
                <c:pt idx="14">
                  <c:v>47.82577355107</c:v>
                </c:pt>
                <c:pt idx="15">
                  <c:v>48.897264551730004</c:v>
                </c:pt>
                <c:pt idx="16">
                  <c:v>52.247483761689999</c:v>
                </c:pt>
                <c:pt idx="17">
                  <c:v>68.64795714073</c:v>
                </c:pt>
                <c:pt idx="18">
                  <c:v>73.217457291629998</c:v>
                </c:pt>
                <c:pt idx="19">
                  <c:v>79.737737834070003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B3-4541-BE52-4ED99A81B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0422943"/>
        <c:axId val="210425823"/>
      </c:barChart>
      <c:catAx>
        <c:axId val="2104229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210425823"/>
        <c:crosses val="autoZero"/>
        <c:auto val="1"/>
        <c:lblAlgn val="ctr"/>
        <c:lblOffset val="100"/>
        <c:noMultiLvlLbl val="0"/>
      </c:catAx>
      <c:valAx>
        <c:axId val="210425823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210422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По количеству подписанных ДГ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Лист1!$B$48:$B$74</c:f>
              <c:strCache>
                <c:ptCount val="27"/>
                <c:pt idx="0">
                  <c:v>ТОО Center Leasing</c:v>
                </c:pt>
                <c:pt idx="1">
                  <c:v>КАЗАХСТАН-ЗИРААТ ИНТЕРНЕШНЛ БАНК</c:v>
                </c:pt>
                <c:pt idx="2">
                  <c:v>Исламский Банк AlHilal</c:v>
                </c:pt>
                <c:pt idx="3">
                  <c:v>АО «Tengri Bank»</c:v>
                </c:pt>
                <c:pt idx="4">
                  <c:v>АО "Казинвестбанк"</c:v>
                </c:pt>
                <c:pt idx="5">
                  <c:v>АО "Эксимбанк"</c:v>
                </c:pt>
                <c:pt idx="6">
                  <c:v>МФО РИЦ Кызылорда</c:v>
                </c:pt>
                <c:pt idx="7">
                  <c:v>АО "Qazaq Banki"</c:v>
                </c:pt>
                <c:pt idx="8">
                  <c:v>АО " Банк Астана-Финанс"</c:v>
                </c:pt>
                <c:pt idx="9">
                  <c:v>АО "Capital Bank Kazakhstan"</c:v>
                </c:pt>
                <c:pt idx="10">
                  <c:v>АО «Шинхан Банк Казахстан»</c:v>
                </c:pt>
                <c:pt idx="11">
                  <c:v>АО  "Delta Bank"</c:v>
                </c:pt>
                <c:pt idx="12">
                  <c:v>АО "AsiaCredit Bank</c:v>
                </c:pt>
                <c:pt idx="13">
                  <c:v>АО "Казкоммерцбанк"</c:v>
                </c:pt>
                <c:pt idx="14">
                  <c:v>АО "Банк Kassa Nova"</c:v>
                </c:pt>
                <c:pt idx="15">
                  <c:v>АО "Bank RBK"</c:v>
                </c:pt>
                <c:pt idx="16">
                  <c:v>ДБ АО "Банк ВТБ Казахстан"</c:v>
                </c:pt>
                <c:pt idx="17">
                  <c:v>АО "АТФБанк"</c:v>
                </c:pt>
                <c:pt idx="18">
                  <c:v>АО "Нурбанк"</c:v>
                </c:pt>
                <c:pt idx="19">
                  <c:v>АО ДБ "Альфа Банк"</c:v>
                </c:pt>
                <c:pt idx="20">
                  <c:v>АО "Банк Фридом Финанс Казахстан"</c:v>
                </c:pt>
                <c:pt idx="21">
                  <c:v>АО "Евразийский банк"</c:v>
                </c:pt>
                <c:pt idx="22">
                  <c:v>АО "ForteBank"</c:v>
                </c:pt>
                <c:pt idx="23">
                  <c:v>First Heartland Jysan Bank</c:v>
                </c:pt>
                <c:pt idx="24">
                  <c:v>АО «Bereke Bank» </c:v>
                </c:pt>
                <c:pt idx="25">
                  <c:v>АО "Народный Банк Казахстана"</c:v>
                </c:pt>
                <c:pt idx="26">
                  <c:v>АО "Банк ЦентрКредит"</c:v>
                </c:pt>
              </c:strCache>
            </c:strRef>
          </c:cat>
          <c:val>
            <c:numRef>
              <c:f>Лист1!$C$48:$C$74</c:f>
              <c:numCache>
                <c:formatCode>#,##0</c:formatCode>
                <c:ptCount val="27"/>
                <c:pt idx="0">
                  <c:v>1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27</c:v>
                </c:pt>
                <c:pt idx="8">
                  <c:v>34</c:v>
                </c:pt>
                <c:pt idx="9">
                  <c:v>39</c:v>
                </c:pt>
                <c:pt idx="10">
                  <c:v>57</c:v>
                </c:pt>
                <c:pt idx="11">
                  <c:v>75</c:v>
                </c:pt>
                <c:pt idx="12">
                  <c:v>82</c:v>
                </c:pt>
                <c:pt idx="13">
                  <c:v>117</c:v>
                </c:pt>
                <c:pt idx="14">
                  <c:v>196</c:v>
                </c:pt>
                <c:pt idx="15">
                  <c:v>222</c:v>
                </c:pt>
                <c:pt idx="16">
                  <c:v>416</c:v>
                </c:pt>
                <c:pt idx="17">
                  <c:v>492</c:v>
                </c:pt>
                <c:pt idx="18">
                  <c:v>1087</c:v>
                </c:pt>
                <c:pt idx="19">
                  <c:v>1102</c:v>
                </c:pt>
                <c:pt idx="20">
                  <c:v>1329</c:v>
                </c:pt>
                <c:pt idx="21">
                  <c:v>1439</c:v>
                </c:pt>
                <c:pt idx="22">
                  <c:v>2437</c:v>
                </c:pt>
                <c:pt idx="23">
                  <c:v>3240</c:v>
                </c:pt>
                <c:pt idx="24">
                  <c:v>8595</c:v>
                </c:pt>
                <c:pt idx="25">
                  <c:v>20857</c:v>
                </c:pt>
                <c:pt idx="26">
                  <c:v>24376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7A-4167-A5E9-35507B3B6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48131375"/>
        <c:axId val="448132335"/>
      </c:barChart>
      <c:catAx>
        <c:axId val="448131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448132335"/>
        <c:crosses val="autoZero"/>
        <c:auto val="1"/>
        <c:lblAlgn val="ctr"/>
        <c:lblOffset val="100"/>
        <c:noMultiLvlLbl val="0"/>
      </c:catAx>
      <c:valAx>
        <c:axId val="448132335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448131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По сумме подписанных ДГ</a:t>
            </a:r>
            <a:r>
              <a:rPr lang="en-US" sz="1600" b="1">
                <a:solidFill>
                  <a:schemeClr val="tx1"/>
                </a:solidFill>
              </a:rPr>
              <a:t>, </a:t>
            </a:r>
            <a:r>
              <a:rPr lang="ru-RU" sz="1600" b="1">
                <a:solidFill>
                  <a:schemeClr val="tx1"/>
                </a:solidFill>
              </a:rPr>
              <a:t>млрд.тенге</a:t>
            </a:r>
          </a:p>
        </c:rich>
      </c:tx>
      <c:layout>
        <c:manualLayout>
          <c:xMode val="edge"/>
          <c:yMode val="edge"/>
          <c:x val="0.10901736999095238"/>
          <c:y val="1.03415984691177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Лист1!$B$77:$B$103</c:f>
              <c:strCache>
                <c:ptCount val="27"/>
                <c:pt idx="0">
                  <c:v>КАЗАХСТАН-ЗИРААТ ИНТЕРНЕШНЛ БАНК</c:v>
                </c:pt>
                <c:pt idx="1">
                  <c:v>АО "Эксимбанк"</c:v>
                </c:pt>
                <c:pt idx="2">
                  <c:v>МФО РИЦ Кызылорда</c:v>
                </c:pt>
                <c:pt idx="3">
                  <c:v>ТОО Center Leasing</c:v>
                </c:pt>
                <c:pt idx="4">
                  <c:v>АО «Tengri Bank»</c:v>
                </c:pt>
                <c:pt idx="5">
                  <c:v>АО " Банк Астана-Финанс"</c:v>
                </c:pt>
                <c:pt idx="6">
                  <c:v>АО "Казинвестбанк"</c:v>
                </c:pt>
                <c:pt idx="7">
                  <c:v>АО "Capital Bank Kazakhstan"</c:v>
                </c:pt>
                <c:pt idx="8">
                  <c:v>АО "Qazaq Banki"</c:v>
                </c:pt>
                <c:pt idx="9">
                  <c:v>АО "AsiaCredit Bank</c:v>
                </c:pt>
                <c:pt idx="10">
                  <c:v>АО «Шинхан Банк Казахстан»</c:v>
                </c:pt>
                <c:pt idx="11">
                  <c:v>АО  "Delta Bank"</c:v>
                </c:pt>
                <c:pt idx="12">
                  <c:v>Исламский Банк AlHilal</c:v>
                </c:pt>
                <c:pt idx="13">
                  <c:v>АО "Банк Kassa Nova"</c:v>
                </c:pt>
                <c:pt idx="14">
                  <c:v>АО "Казкоммерцбанк"</c:v>
                </c:pt>
                <c:pt idx="15">
                  <c:v>ДБ АО "Банк ВТБ Казахстан"</c:v>
                </c:pt>
                <c:pt idx="16">
                  <c:v>АО "АТФБанк"</c:v>
                </c:pt>
                <c:pt idx="17">
                  <c:v>АО "Bank RBK"</c:v>
                </c:pt>
                <c:pt idx="18">
                  <c:v>АО "Банк Фридом Финанс Казахстан"</c:v>
                </c:pt>
                <c:pt idx="19">
                  <c:v>АО ДБ "Альфа Банк"</c:v>
                </c:pt>
                <c:pt idx="20">
                  <c:v>АО "Евразийский банк"</c:v>
                </c:pt>
                <c:pt idx="21">
                  <c:v>АО "Нурбанк"</c:v>
                </c:pt>
                <c:pt idx="22">
                  <c:v>АО "ForteBank"</c:v>
                </c:pt>
                <c:pt idx="23">
                  <c:v>First Heartland Jysan Bank</c:v>
                </c:pt>
                <c:pt idx="24">
                  <c:v>АО «Bereke Bank» </c:v>
                </c:pt>
                <c:pt idx="25">
                  <c:v>АО "Народный Банк Казахстана"</c:v>
                </c:pt>
                <c:pt idx="26">
                  <c:v>АО "Банк ЦентрКредит"</c:v>
                </c:pt>
              </c:strCache>
            </c:strRef>
          </c:cat>
          <c:val>
            <c:numRef>
              <c:f>Лист1!$C$77:$C$103</c:f>
              <c:numCache>
                <c:formatCode>#\ ##0.0</c:formatCode>
                <c:ptCount val="27"/>
                <c:pt idx="0">
                  <c:v>9.3660570999999998E-2</c:v>
                </c:pt>
                <c:pt idx="1">
                  <c:v>0.14294999999999999</c:v>
                </c:pt>
                <c:pt idx="2">
                  <c:v>0.14535000000000001</c:v>
                </c:pt>
                <c:pt idx="3">
                  <c:v>0.245</c:v>
                </c:pt>
                <c:pt idx="4">
                  <c:v>0.26639878</c:v>
                </c:pt>
                <c:pt idx="5">
                  <c:v>0.317592335</c:v>
                </c:pt>
                <c:pt idx="6">
                  <c:v>0.36161015000000002</c:v>
                </c:pt>
                <c:pt idx="7">
                  <c:v>0.50544466600000004</c:v>
                </c:pt>
                <c:pt idx="8">
                  <c:v>0.85046500000000003</c:v>
                </c:pt>
                <c:pt idx="9">
                  <c:v>0.88888928</c:v>
                </c:pt>
                <c:pt idx="10">
                  <c:v>0.97549950100000005</c:v>
                </c:pt>
                <c:pt idx="11">
                  <c:v>1.098040583</c:v>
                </c:pt>
                <c:pt idx="12">
                  <c:v>1.3294649999999999</c:v>
                </c:pt>
                <c:pt idx="13">
                  <c:v>2.2548577339999998</c:v>
                </c:pt>
                <c:pt idx="14">
                  <c:v>4.0745750809999999</c:v>
                </c:pt>
                <c:pt idx="15">
                  <c:v>6.4644956558999995</c:v>
                </c:pt>
                <c:pt idx="16">
                  <c:v>7.6675927003800002</c:v>
                </c:pt>
                <c:pt idx="17">
                  <c:v>10.77441636018</c:v>
                </c:pt>
                <c:pt idx="18">
                  <c:v>15.51740693</c:v>
                </c:pt>
                <c:pt idx="19">
                  <c:v>17.587575319140001</c:v>
                </c:pt>
                <c:pt idx="20">
                  <c:v>22.105741573489997</c:v>
                </c:pt>
                <c:pt idx="21">
                  <c:v>25.88467649447</c:v>
                </c:pt>
                <c:pt idx="22">
                  <c:v>51.038889598529998</c:v>
                </c:pt>
                <c:pt idx="23">
                  <c:v>73.328631985000001</c:v>
                </c:pt>
                <c:pt idx="24">
                  <c:v>102.29624694094001</c:v>
                </c:pt>
                <c:pt idx="25">
                  <c:v>213.14349665278999</c:v>
                </c:pt>
                <c:pt idx="26">
                  <c:v>260.60878294294997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93-4B38-8FD8-ACA4BF3A7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7514591"/>
        <c:axId val="2132912863"/>
      </c:barChart>
      <c:catAx>
        <c:axId val="775145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2132912863"/>
        <c:crosses val="autoZero"/>
        <c:auto val="1"/>
        <c:lblAlgn val="ctr"/>
        <c:lblOffset val="100"/>
        <c:noMultiLvlLbl val="0"/>
      </c:catAx>
      <c:valAx>
        <c:axId val="2132912863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77514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По количеству подписанных ДГ</a:t>
            </a:r>
          </a:p>
        </c:rich>
      </c:tx>
      <c:layout>
        <c:manualLayout>
          <c:xMode val="edge"/>
          <c:yMode val="edge"/>
          <c:x val="0.21679590135807777"/>
          <c:y val="8.328915577091084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Лист1!$B$108:$B$127</c:f>
              <c:strCache>
                <c:ptCount val="20"/>
                <c:pt idx="0">
                  <c:v>РФ по области Улытау</c:v>
                </c:pt>
                <c:pt idx="1">
                  <c:v>СКО</c:v>
                </c:pt>
                <c:pt idx="2">
                  <c:v>РФ по области Жетiсу</c:v>
                </c:pt>
                <c:pt idx="3">
                  <c:v>РФ по области Абай</c:v>
                </c:pt>
                <c:pt idx="4">
                  <c:v>Акмолинская область</c:v>
                </c:pt>
                <c:pt idx="5">
                  <c:v>Туркестанская область </c:v>
                </c:pt>
                <c:pt idx="6">
                  <c:v>ВКО</c:v>
                </c:pt>
                <c:pt idx="7">
                  <c:v>Алматинская область</c:v>
                </c:pt>
                <c:pt idx="8">
                  <c:v>ЗКО</c:v>
                </c:pt>
                <c:pt idx="9">
                  <c:v>Костанайская область</c:v>
                </c:pt>
                <c:pt idx="10">
                  <c:v>Павлодарская область</c:v>
                </c:pt>
                <c:pt idx="11">
                  <c:v>Атырауская область</c:v>
                </c:pt>
                <c:pt idx="12">
                  <c:v>Карагандинская область</c:v>
                </c:pt>
                <c:pt idx="13">
                  <c:v>г.Шымкент</c:v>
                </c:pt>
                <c:pt idx="14">
                  <c:v>Мангистауская область</c:v>
                </c:pt>
                <c:pt idx="15">
                  <c:v>Актюбинская область</c:v>
                </c:pt>
                <c:pt idx="16">
                  <c:v>Жамбылская область</c:v>
                </c:pt>
                <c:pt idx="17">
                  <c:v>Кызылординская область</c:v>
                </c:pt>
                <c:pt idx="18">
                  <c:v>г.Астана</c:v>
                </c:pt>
                <c:pt idx="19">
                  <c:v>г.Алматы</c:v>
                </c:pt>
              </c:strCache>
            </c:strRef>
          </c:cat>
          <c:val>
            <c:numRef>
              <c:f>Лист1!$C$108:$C$127</c:f>
              <c:numCache>
                <c:formatCode>General</c:formatCode>
                <c:ptCount val="20"/>
                <c:pt idx="0">
                  <c:v>143</c:v>
                </c:pt>
                <c:pt idx="1">
                  <c:v>194</c:v>
                </c:pt>
                <c:pt idx="2">
                  <c:v>226</c:v>
                </c:pt>
                <c:pt idx="3">
                  <c:v>228</c:v>
                </c:pt>
                <c:pt idx="4">
                  <c:v>240</c:v>
                </c:pt>
                <c:pt idx="5">
                  <c:v>266</c:v>
                </c:pt>
                <c:pt idx="6">
                  <c:v>270</c:v>
                </c:pt>
                <c:pt idx="7">
                  <c:v>294</c:v>
                </c:pt>
                <c:pt idx="8">
                  <c:v>294</c:v>
                </c:pt>
                <c:pt idx="9">
                  <c:v>334</c:v>
                </c:pt>
                <c:pt idx="10">
                  <c:v>358</c:v>
                </c:pt>
                <c:pt idx="11">
                  <c:v>361</c:v>
                </c:pt>
                <c:pt idx="12">
                  <c:v>362</c:v>
                </c:pt>
                <c:pt idx="13">
                  <c:v>459</c:v>
                </c:pt>
                <c:pt idx="14">
                  <c:v>494</c:v>
                </c:pt>
                <c:pt idx="15">
                  <c:v>547</c:v>
                </c:pt>
                <c:pt idx="16">
                  <c:v>561</c:v>
                </c:pt>
                <c:pt idx="17">
                  <c:v>582</c:v>
                </c:pt>
                <c:pt idx="18">
                  <c:v>660</c:v>
                </c:pt>
                <c:pt idx="19">
                  <c:v>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8D-49AC-B4BD-CFE3FAAA7F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3024975"/>
        <c:axId val="483024495"/>
      </c:barChart>
      <c:catAx>
        <c:axId val="4830249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483024495"/>
        <c:crosses val="autoZero"/>
        <c:auto val="1"/>
        <c:lblAlgn val="ctr"/>
        <c:lblOffset val="100"/>
        <c:noMultiLvlLbl val="0"/>
      </c:catAx>
      <c:valAx>
        <c:axId val="48302449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3024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По сумме подписанных ДГ</a:t>
            </a:r>
            <a:r>
              <a:rPr lang="en-US" sz="1600" b="1">
                <a:solidFill>
                  <a:schemeClr val="tx1"/>
                </a:solidFill>
              </a:rPr>
              <a:t>, </a:t>
            </a:r>
            <a:r>
              <a:rPr lang="ru-RU" sz="1600" b="1">
                <a:solidFill>
                  <a:schemeClr val="tx1"/>
                </a:solidFill>
              </a:rPr>
              <a:t>млрд.тенге</a:t>
            </a:r>
          </a:p>
        </c:rich>
      </c:tx>
      <c:layout>
        <c:manualLayout>
          <c:xMode val="edge"/>
          <c:yMode val="edge"/>
          <c:x val="0.23592909157008884"/>
          <c:y val="3.0572518555653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Лист1!$B$130:$B$149</c:f>
              <c:strCache>
                <c:ptCount val="20"/>
                <c:pt idx="0">
                  <c:v>РФ по области Улытау</c:v>
                </c:pt>
                <c:pt idx="1">
                  <c:v>СКО</c:v>
                </c:pt>
                <c:pt idx="2">
                  <c:v>РФ по области Абай</c:v>
                </c:pt>
                <c:pt idx="3">
                  <c:v>РФ по области Жетiсу</c:v>
                </c:pt>
                <c:pt idx="4">
                  <c:v>Акмолинская область</c:v>
                </c:pt>
                <c:pt idx="5">
                  <c:v>ВКО</c:v>
                </c:pt>
                <c:pt idx="6">
                  <c:v>ЗКО</c:v>
                </c:pt>
                <c:pt idx="7">
                  <c:v>Туркестанская область </c:v>
                </c:pt>
                <c:pt idx="8">
                  <c:v>Атырауская область</c:v>
                </c:pt>
                <c:pt idx="9">
                  <c:v>Карагандинская область</c:v>
                </c:pt>
                <c:pt idx="10">
                  <c:v>Костанайская область</c:v>
                </c:pt>
                <c:pt idx="11">
                  <c:v>Мангистауская область</c:v>
                </c:pt>
                <c:pt idx="12">
                  <c:v>Жамбылская область</c:v>
                </c:pt>
                <c:pt idx="13">
                  <c:v>г.Шымкент</c:v>
                </c:pt>
                <c:pt idx="14">
                  <c:v>Актюбинская область</c:v>
                </c:pt>
                <c:pt idx="15">
                  <c:v>Кызылординская область</c:v>
                </c:pt>
                <c:pt idx="16">
                  <c:v>Павлодарская область</c:v>
                </c:pt>
                <c:pt idx="17">
                  <c:v>Алматинская область</c:v>
                </c:pt>
                <c:pt idx="18">
                  <c:v>г.Астана</c:v>
                </c:pt>
                <c:pt idx="19">
                  <c:v>г.Алматы</c:v>
                </c:pt>
              </c:strCache>
            </c:strRef>
          </c:cat>
          <c:val>
            <c:numRef>
              <c:f>Лист1!$C$130:$C$149</c:f>
              <c:numCache>
                <c:formatCode>#\ ##0.0</c:formatCode>
                <c:ptCount val="20"/>
                <c:pt idx="0">
                  <c:v>2.22672422629</c:v>
                </c:pt>
                <c:pt idx="1">
                  <c:v>3.5129211466000001</c:v>
                </c:pt>
                <c:pt idx="2">
                  <c:v>3.6830347054999999</c:v>
                </c:pt>
                <c:pt idx="3">
                  <c:v>3.98062277935</c:v>
                </c:pt>
                <c:pt idx="4">
                  <c:v>4.2993214136700004</c:v>
                </c:pt>
                <c:pt idx="5">
                  <c:v>4.3420696433300003</c:v>
                </c:pt>
                <c:pt idx="6">
                  <c:v>5.1518690605000002</c:v>
                </c:pt>
                <c:pt idx="7">
                  <c:v>5.3349603348299999</c:v>
                </c:pt>
                <c:pt idx="8">
                  <c:v>5.4903850637999998</c:v>
                </c:pt>
                <c:pt idx="9">
                  <c:v>5.9217473945599997</c:v>
                </c:pt>
                <c:pt idx="10">
                  <c:v>6.1625738999999999</c:v>
                </c:pt>
                <c:pt idx="11">
                  <c:v>6.4176122263199993</c:v>
                </c:pt>
                <c:pt idx="12">
                  <c:v>6.7981302665800003</c:v>
                </c:pt>
                <c:pt idx="13">
                  <c:v>7.25553409776</c:v>
                </c:pt>
                <c:pt idx="14">
                  <c:v>7.5556099510599992</c:v>
                </c:pt>
                <c:pt idx="15">
                  <c:v>7.563091374839999</c:v>
                </c:pt>
                <c:pt idx="16">
                  <c:v>8.0599458044999999</c:v>
                </c:pt>
                <c:pt idx="17">
                  <c:v>9.6357041416399998</c:v>
                </c:pt>
                <c:pt idx="18">
                  <c:v>12.499669659569999</c:v>
                </c:pt>
                <c:pt idx="19">
                  <c:v>14.268740293660001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6F-45B7-AE25-8305BF342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29114863"/>
        <c:axId val="2129119183"/>
      </c:barChart>
      <c:catAx>
        <c:axId val="21291148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2129119183"/>
        <c:crosses val="autoZero"/>
        <c:auto val="1"/>
        <c:lblAlgn val="ctr"/>
        <c:lblOffset val="100"/>
        <c:noMultiLvlLbl val="0"/>
      </c:catAx>
      <c:valAx>
        <c:axId val="2129119183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2129114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По количеству подписанных ДГ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Лист1!$B$155:$B$164</c:f>
              <c:strCache>
                <c:ptCount val="10"/>
                <c:pt idx="0">
                  <c:v>АО "Шинхан Банк Казахстан"</c:v>
                </c:pt>
                <c:pt idx="1">
                  <c:v>АО "Банк "Bank RBK"</c:v>
                </c:pt>
                <c:pt idx="2">
                  <c:v>АО "Нурбанк"</c:v>
                </c:pt>
                <c:pt idx="3">
                  <c:v>АО «Bereke Bank»</c:v>
                </c:pt>
                <c:pt idx="4">
                  <c:v>АО "Евразийский банк"</c:v>
                </c:pt>
                <c:pt idx="5">
                  <c:v>АО "First Heartland Jusan Bank"</c:v>
                </c:pt>
                <c:pt idx="6">
                  <c:v>АО "ForteBank"</c:v>
                </c:pt>
                <c:pt idx="7">
                  <c:v>АО "Банк Фридом Финанс Казахстан"</c:v>
                </c:pt>
                <c:pt idx="8">
                  <c:v>АО "Народный Банк Казахстана"</c:v>
                </c:pt>
                <c:pt idx="9">
                  <c:v>АО "Банк ЦентрКредит"</c:v>
                </c:pt>
              </c:strCache>
            </c:strRef>
          </c:cat>
          <c:val>
            <c:numRef>
              <c:f>Лист1!$C$155:$C$164</c:f>
              <c:numCache>
                <c:formatCode>#,##0</c:formatCode>
                <c:ptCount val="10"/>
                <c:pt idx="0">
                  <c:v>4</c:v>
                </c:pt>
                <c:pt idx="1">
                  <c:v>6</c:v>
                </c:pt>
                <c:pt idx="2">
                  <c:v>67</c:v>
                </c:pt>
                <c:pt idx="3">
                  <c:v>81</c:v>
                </c:pt>
                <c:pt idx="4">
                  <c:v>231</c:v>
                </c:pt>
                <c:pt idx="5">
                  <c:v>354</c:v>
                </c:pt>
                <c:pt idx="6">
                  <c:v>384</c:v>
                </c:pt>
                <c:pt idx="7">
                  <c:v>872</c:v>
                </c:pt>
                <c:pt idx="8">
                  <c:v>1965</c:v>
                </c:pt>
                <c:pt idx="9">
                  <c:v>3574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C4-4112-9AC7-0337244E0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48130895"/>
        <c:axId val="448126575"/>
      </c:barChart>
      <c:catAx>
        <c:axId val="4481308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448126575"/>
        <c:crosses val="autoZero"/>
        <c:auto val="1"/>
        <c:lblAlgn val="ctr"/>
        <c:lblOffset val="100"/>
        <c:noMultiLvlLbl val="0"/>
      </c:catAx>
      <c:valAx>
        <c:axId val="448126575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448130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1"/>
                </a:solidFill>
              </a:rPr>
              <a:t>По сумме подписанных ДГ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 err="1">
                <a:solidFill>
                  <a:schemeClr val="tx1"/>
                </a:solidFill>
              </a:rPr>
              <a:t>млн.тенге</a:t>
            </a:r>
            <a:endParaRPr lang="ru-RU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081852288767956"/>
          <c:y val="1.5912146692601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-7.4235967102400224E-3"/>
                  <c:y val="-1.3539650600254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5725462891860513E-2"/>
                      <c:h val="3.9544530321147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98F-4B7E-84E1-4F7FF0B524B0}"/>
                </c:ext>
              </c:extLst>
            </c:dLbl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Лист1!$B$174:$B$183</c:f>
              <c:strCache>
                <c:ptCount val="10"/>
                <c:pt idx="0">
                  <c:v>АО "Шинхан Банк Казахстан"</c:v>
                </c:pt>
                <c:pt idx="1">
                  <c:v>АО "Банк "Bank RBK"</c:v>
                </c:pt>
                <c:pt idx="2">
                  <c:v>АО "Нурбанк"</c:v>
                </c:pt>
                <c:pt idx="3">
                  <c:v>АО "Евразийский банк"</c:v>
                </c:pt>
                <c:pt idx="4">
                  <c:v>АО «Bereke Bank»</c:v>
                </c:pt>
                <c:pt idx="5">
                  <c:v>АО "First Heartland Jusan Bank"</c:v>
                </c:pt>
                <c:pt idx="6">
                  <c:v>АО "Банк Фридом Финанс Казахстан"</c:v>
                </c:pt>
                <c:pt idx="7">
                  <c:v>АО "ForteBank"</c:v>
                </c:pt>
                <c:pt idx="8">
                  <c:v>АО "Народный Банк Казахстана"</c:v>
                </c:pt>
                <c:pt idx="9">
                  <c:v>АО "Банк ЦентрКредит"</c:v>
                </c:pt>
              </c:strCache>
            </c:strRef>
          </c:cat>
          <c:val>
            <c:numRef>
              <c:f>Лист1!$C$174:$C$183</c:f>
              <c:numCache>
                <c:formatCode>#,##0</c:formatCode>
                <c:ptCount val="10"/>
                <c:pt idx="0">
                  <c:v>74.639599000000004</c:v>
                </c:pt>
                <c:pt idx="1">
                  <c:v>314.96721400000001</c:v>
                </c:pt>
                <c:pt idx="2">
                  <c:v>2638.0747099999999</c:v>
                </c:pt>
                <c:pt idx="3">
                  <c:v>3666.4836479999999</c:v>
                </c:pt>
                <c:pt idx="4">
                  <c:v>4675.9053395000001</c:v>
                </c:pt>
                <c:pt idx="5">
                  <c:v>7017.8949114999996</c:v>
                </c:pt>
                <c:pt idx="6">
                  <c:v>10062.0578</c:v>
                </c:pt>
                <c:pt idx="7">
                  <c:v>10310.364953</c:v>
                </c:pt>
                <c:pt idx="8">
                  <c:v>25954.774902860001</c:v>
                </c:pt>
                <c:pt idx="9">
                  <c:v>65445.104406500031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D0-44A4-97E0-E2980DA667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2"/>
        <c:axId val="483032655"/>
        <c:axId val="483034095"/>
      </c:barChart>
      <c:catAx>
        <c:axId val="4830326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483034095"/>
        <c:crosses val="autoZero"/>
        <c:auto val="1"/>
        <c:lblAlgn val="ctr"/>
        <c:lblOffset val="100"/>
        <c:noMultiLvlLbl val="0"/>
      </c:catAx>
      <c:valAx>
        <c:axId val="483034095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483032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По количеству одобренных ДГ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Лист1!$C$189:$C$202</c:f>
              <c:strCache>
                <c:ptCount val="14"/>
                <c:pt idx="0">
                  <c:v>Атырауская область</c:v>
                </c:pt>
                <c:pt idx="1">
                  <c:v>ВКО</c:v>
                </c:pt>
                <c:pt idx="2">
                  <c:v>Карагандинская область</c:v>
                </c:pt>
                <c:pt idx="3">
                  <c:v>Мангистауская область</c:v>
                </c:pt>
                <c:pt idx="4">
                  <c:v>Павлодарская область</c:v>
                </c:pt>
                <c:pt idx="5">
                  <c:v>Туркестанская область</c:v>
                </c:pt>
                <c:pt idx="6">
                  <c:v>РФ по области Абай</c:v>
                </c:pt>
                <c:pt idx="7">
                  <c:v>Акмолинская область</c:v>
                </c:pt>
                <c:pt idx="8">
                  <c:v>Кызылординская область</c:v>
                </c:pt>
                <c:pt idx="9">
                  <c:v>СКО</c:v>
                </c:pt>
                <c:pt idx="10">
                  <c:v>РФ по области Жетiсу</c:v>
                </c:pt>
                <c:pt idx="11">
                  <c:v>Алматинская область</c:v>
                </c:pt>
                <c:pt idx="12">
                  <c:v>г.Астана</c:v>
                </c:pt>
                <c:pt idx="13">
                  <c:v>г.Алматы</c:v>
                </c:pt>
              </c:strCache>
            </c:strRef>
          </c:cat>
          <c:val>
            <c:numRef>
              <c:f>Лист1!$D$189:$D$202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6</c:v>
                </c:pt>
                <c:pt idx="12">
                  <c:v>6</c:v>
                </c:pt>
                <c:pt idx="1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7F-467F-BD8C-B98822939E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3033615"/>
        <c:axId val="483035535"/>
      </c:barChart>
      <c:catAx>
        <c:axId val="4830336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483035535"/>
        <c:crosses val="autoZero"/>
        <c:auto val="1"/>
        <c:lblAlgn val="ctr"/>
        <c:lblOffset val="100"/>
        <c:noMultiLvlLbl val="0"/>
      </c:catAx>
      <c:valAx>
        <c:axId val="48303553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3033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0498" tIns="45249" rIns="90498" bIns="4524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0498" tIns="45249" rIns="90498" bIns="45249" rtlCol="0"/>
          <a:lstStyle>
            <a:lvl1pPr algn="r">
              <a:defRPr sz="1200"/>
            </a:lvl1pPr>
          </a:lstStyle>
          <a:p>
            <a:fld id="{AD73F255-3293-496A-B28A-7655CE334B02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7320"/>
            <a:ext cx="2945659" cy="495347"/>
          </a:xfrm>
          <a:prstGeom prst="rect">
            <a:avLst/>
          </a:prstGeom>
        </p:spPr>
        <p:txBody>
          <a:bodyPr vert="horz" lIns="90498" tIns="45249" rIns="90498" bIns="4524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7320"/>
            <a:ext cx="2945659" cy="495347"/>
          </a:xfrm>
          <a:prstGeom prst="rect">
            <a:avLst/>
          </a:prstGeom>
        </p:spPr>
        <p:txBody>
          <a:bodyPr vert="horz" lIns="90498" tIns="45249" rIns="90498" bIns="45249" rtlCol="0" anchor="b"/>
          <a:lstStyle>
            <a:lvl1pPr algn="r">
              <a:defRPr sz="1200"/>
            </a:lvl1pPr>
          </a:lstStyle>
          <a:p>
            <a:fld id="{76C12873-C21D-49AD-A64E-816FF1651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652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5300"/>
          </a:xfrm>
          <a:prstGeom prst="rect">
            <a:avLst/>
          </a:prstGeom>
        </p:spPr>
        <p:txBody>
          <a:bodyPr vert="horz" lIns="90498" tIns="45249" rIns="90498" bIns="45249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0498" tIns="45249" rIns="90498" bIns="45249" rtlCol="0"/>
          <a:lstStyle>
            <a:lvl1pPr algn="r">
              <a:defRPr sz="1200"/>
            </a:lvl1pPr>
          </a:lstStyle>
          <a:p>
            <a:fld id="{0882C2B3-BA29-42C8-856D-2F64D2776074}" type="datetimeFigureOut">
              <a:rPr lang="ru-KZ" smtClean="0"/>
              <a:t>06.11.2024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2988" y="1233488"/>
            <a:ext cx="47117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98" tIns="45249" rIns="90498" bIns="45249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51389"/>
            <a:ext cx="5438775" cy="3887787"/>
          </a:xfrm>
          <a:prstGeom prst="rect">
            <a:avLst/>
          </a:prstGeom>
        </p:spPr>
        <p:txBody>
          <a:bodyPr vert="horz" lIns="90498" tIns="45249" rIns="90498" bIns="4524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63"/>
            <a:ext cx="2946400" cy="495300"/>
          </a:xfrm>
          <a:prstGeom prst="rect">
            <a:avLst/>
          </a:prstGeom>
        </p:spPr>
        <p:txBody>
          <a:bodyPr vert="horz" lIns="90498" tIns="45249" rIns="90498" bIns="45249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0498" tIns="45249" rIns="90498" bIns="45249" rtlCol="0" anchor="b"/>
          <a:lstStyle>
            <a:lvl1pPr algn="r">
              <a:defRPr sz="1200"/>
            </a:lvl1pPr>
          </a:lstStyle>
          <a:p>
            <a:fld id="{057E76DB-437F-4A03-BF90-72E89C0BCFB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9367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E76DB-437F-4A03-BF90-72E89C0BCFB3}" type="slidenum">
              <a:rPr lang="ru-KZ" smtClean="0"/>
              <a:t>9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5660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51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99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456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" y="0"/>
            <a:ext cx="10680500" cy="7559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5262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17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53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</p:spPr>
        <p:txBody>
          <a:bodyPr anchor="b"/>
          <a:lstStyle>
            <a:lvl1pPr>
              <a:defRPr sz="526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493" y="5059034"/>
            <a:ext cx="9221689" cy="1653678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88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68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89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3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2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419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 marL="0" indent="0">
              <a:buNone/>
              <a:defRPr sz="2806"/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7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45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062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56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" y="0"/>
            <a:ext cx="10680500" cy="7559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5262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12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40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</p:spPr>
        <p:txBody>
          <a:bodyPr anchor="b"/>
          <a:lstStyle>
            <a:lvl1pPr>
              <a:defRPr sz="526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493" y="5059034"/>
            <a:ext cx="9221689" cy="1653678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08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65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35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82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5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403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70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 marL="0" indent="0">
              <a:buNone/>
              <a:defRPr sz="2806"/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54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15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062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18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8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43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932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58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2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4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CBC76-7F3C-4E88-BFB6-5D15A1F76879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34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" y="0"/>
            <a:ext cx="10680500" cy="7559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01929"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0192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9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" y="0"/>
            <a:ext cx="10680500" cy="7559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01929"/>
              <a:t>06.11.2024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0192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11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39926" y="3272005"/>
            <a:ext cx="57336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2000" b="1" kern="0" dirty="0">
                <a:solidFill>
                  <a:prstClr val="white"/>
                </a:solidFill>
                <a:latin typeface="Century Gothic" panose="020B0502020202020204" pitchFamily="34" charset="0"/>
                <a:ea typeface="+mj-ea"/>
                <a:cs typeface="+mj-cs"/>
              </a:rPr>
              <a:t>Единая комплексная программа (гарантирование по кредиту в рамках ППРК)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FDC1CD-1317-FDFC-63A3-96476F7A4016}"/>
              </a:ext>
            </a:extLst>
          </p:cNvPr>
          <p:cNvSpPr txBox="1">
            <a:spLocks/>
          </p:cNvSpPr>
          <p:nvPr/>
        </p:nvSpPr>
        <p:spPr>
          <a:xfrm>
            <a:off x="4238151" y="6308013"/>
            <a:ext cx="4119073" cy="38437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2024 г.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07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6511895" y="906535"/>
            <a:ext cx="33178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за период с 2010г. по 01.11.2024г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5837" y="916133"/>
            <a:ext cx="66229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Гарантирование проектов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534133"/>
              </p:ext>
            </p:extLst>
          </p:nvPr>
        </p:nvGraphicFramePr>
        <p:xfrm>
          <a:off x="606669" y="1418516"/>
          <a:ext cx="9223032" cy="2138001"/>
        </p:xfrm>
        <a:graphic>
          <a:graphicData uri="http://schemas.openxmlformats.org/drawingml/2006/table">
            <a:tbl>
              <a:tblPr firstRow="1" bandRow="1"/>
              <a:tblGrid>
                <a:gridCol w="3159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5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2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0502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Направление </a:t>
                      </a: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Подписано ДГ</a:t>
                      </a:r>
                    </a:p>
                  </a:txBody>
                  <a:tcPr marL="91431" marR="91431" marT="45644" marB="45644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Общая сумма заключенных кредитов, млрд. тенге</a:t>
                      </a: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Сумма заключенных гарантий, млрд. тенге</a:t>
                      </a: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119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ДКБ-2020/ДКБ-2025/Нацпроект</a:t>
                      </a: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/ 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Единая комплексная программа(ЕКП)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66 271</a:t>
                      </a:r>
                    </a:p>
                  </a:txBody>
                  <a:tcPr marL="91431" marR="91431" marT="45644" marB="45644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1 708</a:t>
                      </a: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820,0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Экономика простых вещей (ЭПВ) </a:t>
                      </a: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436</a:t>
                      </a:r>
                    </a:p>
                  </a:txBody>
                  <a:tcPr marL="91431" marR="91431" marT="45644" marB="45644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119</a:t>
                      </a:r>
                      <a:endParaRPr kumimoji="0" lang="kk-KZ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1" marR="91431" marT="45644" marB="45644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51,5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1" marR="91431" marT="45644" marB="45644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74409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1D48F1E-DAC2-8E5F-62FD-AC11EA4CBB39}"/>
              </a:ext>
            </a:extLst>
          </p:cNvPr>
          <p:cNvSpPr/>
          <p:nvPr/>
        </p:nvSpPr>
        <p:spPr>
          <a:xfrm>
            <a:off x="521293" y="4307968"/>
            <a:ext cx="6418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итого по инструменту гарантирование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F1BDEECC-AD1C-2E59-4AD1-B0A4BF1BE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97549"/>
              </p:ext>
            </p:extLst>
          </p:nvPr>
        </p:nvGraphicFramePr>
        <p:xfrm>
          <a:off x="521293" y="4879730"/>
          <a:ext cx="9428050" cy="1019907"/>
        </p:xfrm>
        <a:graphic>
          <a:graphicData uri="http://schemas.openxmlformats.org/drawingml/2006/table">
            <a:tbl>
              <a:tblPr firstRow="1" bandRow="1"/>
              <a:tblGrid>
                <a:gridCol w="2295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75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2937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Одобрено Фондом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Подписано ДГ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Общая сумма кредитов, млрд. тенге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Сумма гарантий, млрд. тенге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970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7 573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7 538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253,4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130,2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AD5BFD7-01AD-681F-19C8-6EBCFAEE3836}"/>
              </a:ext>
            </a:extLst>
          </p:cNvPr>
          <p:cNvSpPr/>
          <p:nvPr/>
        </p:nvSpPr>
        <p:spPr>
          <a:xfrm>
            <a:off x="6369442" y="3928696"/>
            <a:ext cx="36027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en-US" sz="12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по состоянию с 01.01.2024г. по 01.11.2024г</a:t>
            </a:r>
          </a:p>
        </p:txBody>
      </p:sp>
    </p:spTree>
    <p:extLst>
      <p:ext uri="{BB962C8B-B14F-4D97-AF65-F5344CB8AC3E}">
        <p14:creationId xmlns:p14="http://schemas.microsoft.com/office/powerpoint/2010/main" val="1080665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6912" y="222636"/>
            <a:ext cx="7667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подписанным ДГ (в разрезе регионов)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53423" y="1209858"/>
            <a:ext cx="19816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 01.01.2010г. по 01.11.</a:t>
            </a:r>
            <a:r>
              <a:rPr lang="ru-RU" altLang="en-US" sz="11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24</a:t>
            </a: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г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180425" y="6225439"/>
            <a:ext cx="10330961" cy="868703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Итого по гарантированию подписано ДГ-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66 271  проектов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1 708 млрд. тенге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на сумму гарантии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820,0  млрд. тенге.  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586D3962-0E4A-CB1D-2CD1-8B18CB4B73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1946448"/>
              </p:ext>
            </p:extLst>
          </p:nvPr>
        </p:nvGraphicFramePr>
        <p:xfrm>
          <a:off x="74484" y="1471468"/>
          <a:ext cx="5165481" cy="482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10480A2-8539-313E-16C5-DD248BF004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3487742"/>
              </p:ext>
            </p:extLst>
          </p:nvPr>
        </p:nvGraphicFramePr>
        <p:xfrm>
          <a:off x="5220551" y="1520069"/>
          <a:ext cx="5290835" cy="482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100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99759" y="1209858"/>
            <a:ext cx="21811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 01.</a:t>
            </a:r>
            <a:r>
              <a:rPr lang="ru-RU" altLang="en-US" sz="11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01</a:t>
            </a: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.2010г. по 01.11.24г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7104" y="214247"/>
            <a:ext cx="67726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подписанным ДГ (в разрезе БВУ)</a:t>
            </a: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275412" y="6401560"/>
            <a:ext cx="10333172" cy="667384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Банки лидеры по подписанию договоров гарантии: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АО «Банк ЦентрКредит», АО «Народный Банк Казахстана».</a:t>
            </a: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 АО «Банк ЦентрКредит», АО «Народный Банк Казахстана».</a:t>
            </a:r>
            <a:endParaRPr lang="ru-RU" sz="1200" b="1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29ADFBD5-92C8-1DBA-8D33-6303096AB4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644158"/>
              </p:ext>
            </p:extLst>
          </p:nvPr>
        </p:nvGraphicFramePr>
        <p:xfrm>
          <a:off x="1" y="1471469"/>
          <a:ext cx="5436158" cy="491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E2AAA38C-E216-E1DE-EEA3-71EA6BA462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3749761"/>
              </p:ext>
            </p:extLst>
          </p:nvPr>
        </p:nvGraphicFramePr>
        <p:xfrm>
          <a:off x="5142281" y="1507254"/>
          <a:ext cx="5303054" cy="491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747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6333" y="256193"/>
            <a:ext cx="75861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подписанным ДГ(в разрезе регионов 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84352" y="1235898"/>
            <a:ext cx="17892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С 01.01. по 01.11.2024г.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180871" y="6472279"/>
            <a:ext cx="10406926" cy="623561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Лидеры регионы по подписанию договоров гарантии: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кол-ву-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г. Алматы, г. Астана.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: г. Алматы, г. Астана.</a:t>
            </a:r>
            <a:endParaRPr lang="ru-RU" sz="1200" b="1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6B8AB5A8-E26E-0CAC-2C28-141726CCFA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74085"/>
              </p:ext>
            </p:extLst>
          </p:nvPr>
        </p:nvGraphicFramePr>
        <p:xfrm>
          <a:off x="104016" y="1587640"/>
          <a:ext cx="5784318" cy="4884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17D28C1-38B8-044D-DF8A-F44EE23910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253419"/>
              </p:ext>
            </p:extLst>
          </p:nvPr>
        </p:nvGraphicFramePr>
        <p:xfrm>
          <a:off x="5767754" y="1386673"/>
          <a:ext cx="4906195" cy="5085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8505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53423" y="1209858"/>
            <a:ext cx="15712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 01.01. по 01.11.24г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55576" y="231318"/>
            <a:ext cx="7272808" cy="59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Гарантирование: 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информация по</a:t>
            </a: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подписанным ДГ(в разрезе БВУ)</a:t>
            </a: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329343" y="6349817"/>
            <a:ext cx="10030508" cy="75436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Банки лидеры по подписанию договоров гарантии: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кол-ву-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АО «Банк Центр Кредит» , АО «Народный Банк Казахстана».</a:t>
            </a: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:- АО «Банк Центр Кредит», АО «Народный Банк Казахстана».</a:t>
            </a:r>
            <a:endParaRPr lang="ru-RU" sz="1200" b="1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6D7BE344-6EF0-E86B-4B83-A9B56CC483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9769934"/>
              </p:ext>
            </p:extLst>
          </p:nvPr>
        </p:nvGraphicFramePr>
        <p:xfrm>
          <a:off x="50423" y="1627834"/>
          <a:ext cx="5506994" cy="4721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5CF1750-E7CE-CBC5-5B3C-7CDEF9914D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002060"/>
              </p:ext>
            </p:extLst>
          </p:nvPr>
        </p:nvGraphicFramePr>
        <p:xfrm>
          <a:off x="5386400" y="1627834"/>
          <a:ext cx="5114127" cy="4802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0077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53423" y="1209858"/>
            <a:ext cx="15712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 01.01. по 01.11.24г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284" y="226503"/>
            <a:ext cx="74074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Гарантирование: 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Одобренные, но не подписанные в разрезе регионов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128187" y="6093560"/>
            <a:ext cx="10406424" cy="879807"/>
          </a:xfrm>
          <a:prstGeom prst="rect">
            <a:avLst/>
          </a:prstGeom>
          <a:solidFill>
            <a:srgbClr val="F2DCDB">
              <a:alpha val="50196"/>
            </a:srgbClr>
          </a:solidFill>
          <a:ln w="12700" cap="flat" cmpd="sng" algn="ctr">
            <a:solidFill>
              <a:srgbClr val="ED7D31"/>
            </a:solidFill>
            <a:prstDash val="solid"/>
            <a:miter lim="800000"/>
            <a:headEnd/>
            <a:tailEnd/>
          </a:ln>
          <a:effectLst/>
        </p:spPr>
        <p:txBody>
          <a:bodyPr lIns="72000" tIns="36000" rIns="72000" bIns="36000" anchor="ctr"/>
          <a:lstStyle/>
          <a:p>
            <a:pPr marL="273050" marR="0" lvl="0" indent="-263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Итого по гарантированию на 01.11.2024 г. –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35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 проектов на стадии подписания,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на общую сумму кредитного портфеля 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5,8 млрд. тенге 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из них сумма гарантии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 3,0 млрд. тенге.  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1F1B9B78-E903-9F50-4405-EBCB97D028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836478"/>
              </p:ext>
            </p:extLst>
          </p:nvPr>
        </p:nvGraphicFramePr>
        <p:xfrm>
          <a:off x="432950" y="1675198"/>
          <a:ext cx="4383829" cy="4458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AB0B0543-9B65-FAF1-969E-F08934CBE1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097514"/>
              </p:ext>
            </p:extLst>
          </p:nvPr>
        </p:nvGraphicFramePr>
        <p:xfrm>
          <a:off x="4968327" y="1707877"/>
          <a:ext cx="5290536" cy="439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677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89563" y="1209858"/>
            <a:ext cx="24099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 01.01. по 01.11.24г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284" y="226503"/>
            <a:ext cx="74074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Гарантирование: 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Одобренные, но не подписанные в БВУ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237193" y="5879507"/>
            <a:ext cx="10144589" cy="917830"/>
          </a:xfrm>
          <a:prstGeom prst="rect">
            <a:avLst/>
          </a:prstGeom>
          <a:solidFill>
            <a:srgbClr val="F2DCDB">
              <a:alpha val="50196"/>
            </a:srgbClr>
          </a:solidFill>
          <a:ln w="12700" cap="flat" cmpd="sng" algn="ctr">
            <a:solidFill>
              <a:srgbClr val="ED7D31"/>
            </a:solidFill>
            <a:prstDash val="solid"/>
            <a:miter lim="800000"/>
            <a:headEnd/>
            <a:tailEnd/>
          </a:ln>
          <a:effectLst/>
        </p:spPr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Банки лидеры по подписанию договоров гарантии: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кол-ву-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АО «Банк Центр Кредит» , АО "Народный Банк Казахстана«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:- АО «Банк Центр Кредит», АО «Народный банк Казахстана</a:t>
            </a:r>
            <a:r>
              <a:rPr lang="en-US" sz="1200" dirty="0">
                <a:latin typeface="Century Gothic" panose="020B0502020202020204" pitchFamily="34" charset="0"/>
                <a:cs typeface="Times New Roman" pitchFamily="18" charset="0"/>
              </a:rPr>
              <a:t>»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540C274F-22F2-493C-092A-3E48E9B4B2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7951563"/>
              </p:ext>
            </p:extLst>
          </p:nvPr>
        </p:nvGraphicFramePr>
        <p:xfrm>
          <a:off x="237193" y="1582003"/>
          <a:ext cx="5108713" cy="4297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89E6CEF0-F971-8663-03DE-107D896D15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07421"/>
              </p:ext>
            </p:extLst>
          </p:nvPr>
        </p:nvGraphicFramePr>
        <p:xfrm>
          <a:off x="5165595" y="1595237"/>
          <a:ext cx="5216187" cy="4297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2808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53423" y="1209858"/>
            <a:ext cx="15712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 01.01. по 01.11.24г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317721" y="6270348"/>
            <a:ext cx="10162709" cy="84388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Одобрено Фондом </a:t>
            </a:r>
            <a:r>
              <a:rPr kumimoji="0" lang="ru-RU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Arial" pitchFamily="34" charset="0"/>
              </a:rPr>
              <a:t>66 306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проектов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1 714 млрд. тенге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из них сумма гарантии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823,0 млрд. тенге.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88511" y="64190"/>
            <a:ext cx="769081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Гарантирование:</a:t>
            </a:r>
            <a:r>
              <a:rPr kumimoji="0" lang="en-US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Профинансированные проекты в разрезе отраслей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endParaRPr kumimoji="0" lang="ru-RU" altLang="ru-RU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BC922499-3BA7-97EE-439E-1BD7403498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143588"/>
              </p:ext>
            </p:extLst>
          </p:nvPr>
        </p:nvGraphicFramePr>
        <p:xfrm>
          <a:off x="211383" y="1036773"/>
          <a:ext cx="10162708" cy="532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07388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16301</TotalTime>
  <Words>507</Words>
  <Application>Microsoft Office PowerPoint</Application>
  <PresentationFormat>Произвольный</PresentationFormat>
  <Paragraphs>66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Century Gothic</vt:lpstr>
      <vt:lpstr>Wingdings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Абзал Ағыбайұлы Қуандық</dc:creator>
  <cp:lastModifiedBy>Эльдана Канцерова</cp:lastModifiedBy>
  <cp:revision>585</cp:revision>
  <cp:lastPrinted>2024-08-14T07:24:12Z</cp:lastPrinted>
  <dcterms:created xsi:type="dcterms:W3CDTF">2022-06-24T10:22:17Z</dcterms:created>
  <dcterms:modified xsi:type="dcterms:W3CDTF">2024-11-06T11:19:12Z</dcterms:modified>
</cp:coreProperties>
</file>